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03CB87E-4591-47A1-9046-CF63F17215EF}" type="datetime2">
              <a:rPr lang="en-US" smtClean="0"/>
              <a:t>Tuesday, October 20, 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a:t>Sample Footer Text</a:t>
            </a:r>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A4F6043-7A67-491B-98BC-F933DED7226D}" type="slidenum">
              <a:rPr lang="en-US" smtClean="0"/>
              <a:t>‹#›</a:t>
            </a:fld>
            <a:endParaRPr lang="en-US"/>
          </a:p>
        </p:txBody>
      </p:sp>
    </p:spTree>
    <p:extLst>
      <p:ext uri="{BB962C8B-B14F-4D97-AF65-F5344CB8AC3E}">
        <p14:creationId xmlns:p14="http://schemas.microsoft.com/office/powerpoint/2010/main" val="3505827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DE70B-B772-416E-A790-995760B1742E}" type="datetime2">
              <a:rPr lang="en-US" smtClean="0"/>
              <a:t>Tuesday, October 20, 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742413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760CDE-A6F1-4138-AF12-ED09E8E5FB6B}" type="datetime2">
              <a:rPr lang="en-US" smtClean="0"/>
              <a:t>Tuesday, October 20, 2020</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078668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15F8B1-DB7B-4D28-A97D-40FB2DD1EF78}" type="datetime2">
              <a:rPr lang="en-US" smtClean="0"/>
              <a:t>Tuesday, October 20, 2020</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503922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039161-23B8-4738-9069-73EBE8884FDD}" type="datetime2">
              <a:rPr lang="en-US" smtClean="0"/>
              <a:t>Tuesday, October 20, 2020</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19216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94D44-7693-499F-AC6C-11696134FE3F}" type="datetime2">
              <a:rPr lang="en-US" smtClean="0"/>
              <a:t>Tuesday, October 20, 2020</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857674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AF2AE-472C-4EF3-ABB2-24BAA9AE3CF7}" type="datetime2">
              <a:rPr lang="en-US" smtClean="0"/>
              <a:t>Tuesday, October 20, 2020</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04914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EA162C-A7C1-4263-9453-1BAFF8C39559}" type="datetime2">
              <a:rPr lang="en-US" smtClean="0"/>
              <a:t>Tuesday, October 20, 2020</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484343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DF6793-3458-4587-8168-65F0C37A92D2}" type="datetime2">
              <a:rPr lang="en-US" smtClean="0"/>
              <a:t>Tuesday, October 20, 2020</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464367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352ED3-3C46-4C9A-9738-67B2D875E7E2}" type="datetime2">
              <a:rPr lang="en-US" smtClean="0"/>
              <a:pPr/>
              <a:t>Tuesday, October 20, 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15260999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Tuesday, October 20, 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77903845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Tuesday, October 20, 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47733672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Tuesday, October 20, 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05625834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8352ED3-3C46-4C9A-9738-67B2D875E7E2}" type="datetime2">
              <a:rPr lang="en-US" smtClean="0"/>
              <a:pPr/>
              <a:t>Tuesday, October 20, 2020</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5113554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8352ED3-3C46-4C9A-9738-67B2D875E7E2}" type="datetime2">
              <a:rPr lang="en-US" smtClean="0"/>
              <a:pPr/>
              <a:t>Tuesday, October 20, 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96434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FA17F0E-8070-4DFE-A821-9A699EDBAD7E}" type="datetime2">
              <a:rPr lang="en-US" smtClean="0"/>
              <a:t>Tuesday, October 20, 2020</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166932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88D34AE-C7BF-46E5-A968-01C6641F6476}" type="datetime2">
              <a:rPr lang="en-US" smtClean="0"/>
              <a:t>Tuesday, October 20, 2020</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14909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8352ED3-3C46-4C9A-9738-67B2D875E7E2}" type="datetime2">
              <a:rPr lang="en-US" smtClean="0"/>
              <a:pPr/>
              <a:t>Tuesday, October 20, 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Sample Footer Text</a:t>
            </a:r>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21249316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microsoft.com/office/2007/relationships/media" Target="../media/media5.m4a"/><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jpeg"/><Relationship Id="rId5" Type="http://schemas.openxmlformats.org/officeDocument/2006/relationships/slideLayout" Target="../slideLayouts/slideLayout4.xml"/><Relationship Id="rId4" Type="http://schemas.openxmlformats.org/officeDocument/2006/relationships/audio" Target="../media/media5.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web.b.ebscohost.com.postu.idm.oclc.org/ehost/ebookviewer/ebook?sid=5914f8ae-0230-494c-b6d4-89eff8582b93%40sessionmgr101&amp;ppid=pp_Cover&amp;vid=0&amp;format=EB" TargetMode="External"/><Relationship Id="rId5" Type="http://schemas.openxmlformats.org/officeDocument/2006/relationships/hyperlink" Target="http://web.b.ebscohost.com.postu.idm.oclc.org/ehost/ebookviewer/ebook?sid=e7bc8264-28ea-4d6a-900c-5eb5118e34ab%40sessionmgr101&amp;ppid=pp_96&amp;vid=0&amp;format=EB" TargetMode="External"/><Relationship Id="rId4" Type="http://schemas.openxmlformats.org/officeDocument/2006/relationships/hyperlink" Target="http://eds.a.ebscohost.com.postu.idm.oclc.org/eds/ebookviewer/ebook?sid=ea3da507-556e-419a-9919-f0c13bd1b541%40sdc-v-sessmgr01&amp;ppid=Page-__-23&amp;vid=0&amp;format=E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Video 17">
            <a:extLst>
              <a:ext uri="{FF2B5EF4-FFF2-40B4-BE49-F238E27FC236}">
                <a16:creationId xmlns:a16="http://schemas.microsoft.com/office/drawing/2014/main" id="{0307B099-2CEF-4C58-B235-DCBF0290416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t="284" r="-1" b="-1"/>
          <a:stretch/>
        </p:blipFill>
        <p:spPr>
          <a:xfrm>
            <a:off x="20" y="10"/>
            <a:ext cx="12191979" cy="6857990"/>
          </a:xfrm>
          <a:prstGeom prst="rect">
            <a:avLst/>
          </a:prstGeom>
        </p:spPr>
      </p:pic>
      <p:sp>
        <p:nvSpPr>
          <p:cNvPr id="2" name="Title 1">
            <a:extLst>
              <a:ext uri="{FF2B5EF4-FFF2-40B4-BE49-F238E27FC236}">
                <a16:creationId xmlns:a16="http://schemas.microsoft.com/office/drawing/2014/main" id="{D7AA8ED7-8352-41B8-8EB6-5D876E394E64}"/>
              </a:ext>
            </a:extLst>
          </p:cNvPr>
          <p:cNvSpPr>
            <a:spLocks noGrp="1"/>
          </p:cNvSpPr>
          <p:nvPr>
            <p:ph type="ctrTitle"/>
          </p:nvPr>
        </p:nvSpPr>
        <p:spPr>
          <a:xfrm>
            <a:off x="1137501" y="1732247"/>
            <a:ext cx="9916996" cy="1811621"/>
          </a:xfrm>
        </p:spPr>
        <p:txBody>
          <a:bodyPr anchor="b">
            <a:normAutofit/>
          </a:bodyPr>
          <a:lstStyle/>
          <a:p>
            <a:r>
              <a:rPr lang="en-US" sz="4800" dirty="0">
                <a:solidFill>
                  <a:srgbClr val="FFFFFF"/>
                </a:solidFill>
              </a:rPr>
              <a:t>Performance/Assessment/ development</a:t>
            </a:r>
          </a:p>
        </p:txBody>
      </p:sp>
      <p:sp>
        <p:nvSpPr>
          <p:cNvPr id="3" name="Subtitle 2">
            <a:extLst>
              <a:ext uri="{FF2B5EF4-FFF2-40B4-BE49-F238E27FC236}">
                <a16:creationId xmlns:a16="http://schemas.microsoft.com/office/drawing/2014/main" id="{F11B2D6C-CFDE-4631-9B79-863271DDB5F2}"/>
              </a:ext>
            </a:extLst>
          </p:cNvPr>
          <p:cNvSpPr>
            <a:spLocks noGrp="1"/>
          </p:cNvSpPr>
          <p:nvPr>
            <p:ph type="subTitle" idx="1"/>
          </p:nvPr>
        </p:nvSpPr>
        <p:spPr>
          <a:xfrm>
            <a:off x="1137501" y="3702502"/>
            <a:ext cx="9916996" cy="807021"/>
          </a:xfrm>
        </p:spPr>
        <p:txBody>
          <a:bodyPr>
            <a:normAutofit/>
          </a:bodyPr>
          <a:lstStyle/>
          <a:p>
            <a:r>
              <a:rPr lang="en-US">
                <a:solidFill>
                  <a:srgbClr val="FFFFFF"/>
                </a:solidFill>
              </a:rPr>
              <a:t>					Presented </a:t>
            </a:r>
            <a:r>
              <a:rPr lang="en-US" dirty="0">
                <a:solidFill>
                  <a:srgbClr val="FFFFFF"/>
                </a:solidFill>
              </a:rPr>
              <a:t>by Amanda Conforti</a:t>
            </a:r>
          </a:p>
        </p:txBody>
      </p:sp>
      <p:pic>
        <p:nvPicPr>
          <p:cNvPr id="5" name="Recorded Sound">
            <a:hlinkClick r:id="" action="ppaction://media"/>
            <a:extLst>
              <a:ext uri="{FF2B5EF4-FFF2-40B4-BE49-F238E27FC236}">
                <a16:creationId xmlns:a16="http://schemas.microsoft.com/office/drawing/2014/main" id="{95F90217-4FAA-4A6D-8527-58973296C0A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414654" y="3013585"/>
            <a:ext cx="609600" cy="609600"/>
          </a:xfrm>
          <a:prstGeom prst="rect">
            <a:avLst/>
          </a:prstGeom>
        </p:spPr>
      </p:pic>
    </p:spTree>
    <p:extLst>
      <p:ext uri="{BB962C8B-B14F-4D97-AF65-F5344CB8AC3E}">
        <p14:creationId xmlns:p14="http://schemas.microsoft.com/office/powerpoint/2010/main" val="360637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00"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11" repeatCount="indefinite" fill="hold" display="0">
                  <p:stCondLst>
                    <p:cond delay="indefinite"/>
                  </p:stCondLst>
                </p:cTn>
                <p:tgtEl>
                  <p:spTgt spid="18"/>
                </p:tgtEl>
              </p:cMediaNode>
            </p:vide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E44B38-8392-4AFF-97CA-CA303E5D43A3}"/>
              </a:ext>
            </a:extLst>
          </p:cNvPr>
          <p:cNvPicPr>
            <a:picLocks noChangeAspect="1"/>
          </p:cNvPicPr>
          <p:nvPr/>
        </p:nvPicPr>
        <p:blipFill rotWithShape="1">
          <a:blip r:embed="rId4"/>
          <a:srcRect b="6639"/>
          <a:stretch/>
        </p:blipFill>
        <p:spPr>
          <a:xfrm>
            <a:off x="20" y="154744"/>
            <a:ext cx="12191979" cy="6703255"/>
          </a:xfrm>
          <a:prstGeom prst="rect">
            <a:avLst/>
          </a:prstGeom>
        </p:spPr>
      </p:pic>
      <p:sp>
        <p:nvSpPr>
          <p:cNvPr id="2" name="Title 1">
            <a:extLst>
              <a:ext uri="{FF2B5EF4-FFF2-40B4-BE49-F238E27FC236}">
                <a16:creationId xmlns:a16="http://schemas.microsoft.com/office/drawing/2014/main" id="{8D0425D4-8EA9-4E73-9AB6-C8A22DA05F65}"/>
              </a:ext>
            </a:extLst>
          </p:cNvPr>
          <p:cNvSpPr>
            <a:spLocks noGrp="1"/>
          </p:cNvSpPr>
          <p:nvPr>
            <p:ph type="title"/>
          </p:nvPr>
        </p:nvSpPr>
        <p:spPr>
          <a:xfrm>
            <a:off x="883374" y="368669"/>
            <a:ext cx="9916996" cy="1811621"/>
          </a:xfrm>
        </p:spPr>
        <p:txBody>
          <a:bodyPr vert="horz" lIns="91440" tIns="45720" rIns="91440" bIns="45720" rtlCol="0" anchor="b">
            <a:normAutofit/>
          </a:bodyPr>
          <a:lstStyle/>
          <a:p>
            <a:pPr algn="ctr"/>
            <a:r>
              <a:rPr lang="en-US" sz="5400" dirty="0">
                <a:solidFill>
                  <a:srgbClr val="FFFFFF"/>
                </a:solidFill>
              </a:rPr>
              <a:t>Intended Lesson Plan </a:t>
            </a:r>
          </a:p>
        </p:txBody>
      </p:sp>
      <p:sp>
        <p:nvSpPr>
          <p:cNvPr id="3" name="TextBox 2">
            <a:extLst>
              <a:ext uri="{FF2B5EF4-FFF2-40B4-BE49-F238E27FC236}">
                <a16:creationId xmlns:a16="http://schemas.microsoft.com/office/drawing/2014/main" id="{149A084B-DA1E-40AC-8AA0-7CE3BE54088D}"/>
              </a:ext>
            </a:extLst>
          </p:cNvPr>
          <p:cNvSpPr txBox="1"/>
          <p:nvPr/>
        </p:nvSpPr>
        <p:spPr>
          <a:xfrm>
            <a:off x="883374" y="3248723"/>
            <a:ext cx="7654672" cy="3760966"/>
          </a:xfrm>
          <a:prstGeom prst="rect">
            <a:avLst/>
          </a:prstGeom>
          <a:noFill/>
        </p:spPr>
        <p:txBody>
          <a:bodyPr wrap="square" rtlCol="0">
            <a:spAutoFit/>
          </a:bodyPr>
          <a:lstStyle/>
          <a:p>
            <a:pPr marL="0" marR="0">
              <a:lnSpc>
                <a:spcPct val="107000"/>
              </a:lnSpc>
              <a:spcBef>
                <a:spcPts val="0"/>
              </a:spcBef>
              <a:spcAft>
                <a:spcPts val="8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Standard: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W.3.1-Write opinion pieces on topics or texts, supporting a point of view with reasons.( CT State Department Of Education,2020).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Grade: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Third grade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Students will work on writing an opinion essay based off supporting</a:t>
            </a:r>
          </a:p>
          <a:p>
            <a:pPr marL="0" marR="0">
              <a:lnSpc>
                <a:spcPct val="107000"/>
              </a:lnSpc>
              <a:spcBef>
                <a:spcPts val="0"/>
              </a:spcBef>
              <a:spcAft>
                <a:spcPts val="8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Students goal: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to create a piece of work based on supporting evidence to an opinion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Students role: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Author of opinion essay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evidence locator..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Recorded Sound">
            <a:hlinkClick r:id="" action="ppaction://media"/>
            <a:extLst>
              <a:ext uri="{FF2B5EF4-FFF2-40B4-BE49-F238E27FC236}">
                <a16:creationId xmlns:a16="http://schemas.microsoft.com/office/drawing/2014/main" id="{840EDCCF-32DD-4917-9DD5-3BFD673624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94927" y="2943923"/>
            <a:ext cx="609600" cy="609600"/>
          </a:xfrm>
          <a:prstGeom prst="rect">
            <a:avLst/>
          </a:prstGeom>
        </p:spPr>
      </p:pic>
    </p:spTree>
    <p:extLst>
      <p:ext uri="{BB962C8B-B14F-4D97-AF65-F5344CB8AC3E}">
        <p14:creationId xmlns:p14="http://schemas.microsoft.com/office/powerpoint/2010/main" val="336095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19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DAC64-1C24-4BA6-8E22-29C57D194804}"/>
              </a:ext>
            </a:extLst>
          </p:cNvPr>
          <p:cNvSpPr>
            <a:spLocks noGrp="1"/>
          </p:cNvSpPr>
          <p:nvPr>
            <p:ph type="title"/>
          </p:nvPr>
        </p:nvSpPr>
        <p:spPr/>
        <p:txBody>
          <a:bodyPr>
            <a:normAutofit fontScale="90000"/>
          </a:bodyPr>
          <a:lstStyle/>
          <a:p>
            <a:r>
              <a:rPr lang="en-US" sz="6000" b="1" dirty="0"/>
              <a:t>Prior Knowledge:</a:t>
            </a:r>
          </a:p>
        </p:txBody>
      </p:sp>
      <p:sp>
        <p:nvSpPr>
          <p:cNvPr id="3" name="Content Placeholder 2">
            <a:extLst>
              <a:ext uri="{FF2B5EF4-FFF2-40B4-BE49-F238E27FC236}">
                <a16:creationId xmlns:a16="http://schemas.microsoft.com/office/drawing/2014/main" id="{FB8C73A7-D272-417B-A583-E65843CD2926}"/>
              </a:ext>
            </a:extLst>
          </p:cNvPr>
          <p:cNvSpPr>
            <a:spLocks noGrp="1"/>
          </p:cNvSpPr>
          <p:nvPr>
            <p:ph sz="half" idx="1"/>
          </p:nvPr>
        </p:nvSpPr>
        <p:spPr/>
        <p:txBody>
          <a:bodyPr>
            <a:normAutofit fontScale="62500" lnSpcReduction="20000"/>
          </a:bodyPr>
          <a:lstStyle/>
          <a:p>
            <a:pPr lvl="0">
              <a:lnSpc>
                <a:spcPct val="100000"/>
              </a:lnSpc>
            </a:pPr>
            <a:r>
              <a:rPr lang="en-US" sz="2800" b="1" dirty="0">
                <a:solidFill>
                  <a:srgbClr val="FF0000"/>
                </a:solidFill>
              </a:rPr>
              <a:t>What is prior Knowledge?</a:t>
            </a:r>
          </a:p>
          <a:p>
            <a:pPr lvl="0">
              <a:lnSpc>
                <a:spcPct val="100000"/>
              </a:lnSpc>
            </a:pPr>
            <a:r>
              <a:rPr lang="en-US" sz="2800" b="1" dirty="0">
                <a:solidFill>
                  <a:srgbClr val="FF0000"/>
                </a:solidFill>
              </a:rPr>
              <a:t>Prior Knowledge is the process in which an individual takes information once learned and uses it t help build off a foundation into a new concept(Moss,2012).</a:t>
            </a:r>
          </a:p>
          <a:p>
            <a:endParaRPr lang="en-US" dirty="0"/>
          </a:p>
        </p:txBody>
      </p:sp>
      <p:sp>
        <p:nvSpPr>
          <p:cNvPr id="4" name="Content Placeholder 3">
            <a:extLst>
              <a:ext uri="{FF2B5EF4-FFF2-40B4-BE49-F238E27FC236}">
                <a16:creationId xmlns:a16="http://schemas.microsoft.com/office/drawing/2014/main" id="{A3F1F6EF-748D-45E4-A72C-97A2B17D6E6A}"/>
              </a:ext>
            </a:extLst>
          </p:cNvPr>
          <p:cNvSpPr>
            <a:spLocks noGrp="1"/>
          </p:cNvSpPr>
          <p:nvPr>
            <p:ph sz="half" idx="2"/>
          </p:nvPr>
        </p:nvSpPr>
        <p:spPr>
          <a:xfrm>
            <a:off x="7974084" y="973668"/>
            <a:ext cx="2331179" cy="3200400"/>
          </a:xfrm>
        </p:spPr>
        <p:txBody>
          <a:bodyPr>
            <a:normAutofit fontScale="62500" lnSpcReduction="20000"/>
          </a:bodyPr>
          <a:lstStyle/>
          <a:p>
            <a:pPr marL="0" marR="0">
              <a:lnSpc>
                <a:spcPct val="107000"/>
              </a:lnSpc>
              <a:spcBef>
                <a:spcPts val="0"/>
              </a:spcBef>
              <a:spcAft>
                <a:spcPts val="800"/>
              </a:spcAft>
            </a:pPr>
            <a:r>
              <a:rPr lang="en-US" sz="35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Students should know the difference between opinion and creative writing.</a:t>
            </a:r>
          </a:p>
          <a:p>
            <a:pPr marL="0" marR="0">
              <a:lnSpc>
                <a:spcPct val="107000"/>
              </a:lnSpc>
              <a:spcBef>
                <a:spcPts val="0"/>
              </a:spcBef>
              <a:spcAft>
                <a:spcPts val="800"/>
              </a:spcAft>
            </a:pPr>
            <a:r>
              <a:rPr lang="en-US" sz="35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As well as How to construct an essay</a:t>
            </a:r>
          </a:p>
          <a:p>
            <a:pPr marL="0" marR="0">
              <a:lnSpc>
                <a:spcPct val="107000"/>
              </a:lnSpc>
              <a:spcBef>
                <a:spcPts val="0"/>
              </a:spcBef>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1026" name="Picture 2">
            <a:extLst>
              <a:ext uri="{FF2B5EF4-FFF2-40B4-BE49-F238E27FC236}">
                <a16:creationId xmlns:a16="http://schemas.microsoft.com/office/drawing/2014/main" id="{40FBF9D5-3302-448B-89C9-C3BCD73DE9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0105" y="4132614"/>
            <a:ext cx="3776900" cy="2500308"/>
          </a:xfrm>
          <a:prstGeom prst="rect">
            <a:avLst/>
          </a:prstGeom>
          <a:noFill/>
          <a:extLst>
            <a:ext uri="{909E8E84-426E-40DD-AFC4-6F175D3DCCD1}">
              <a14:hiddenFill xmlns:a14="http://schemas.microsoft.com/office/drawing/2010/main">
                <a:solidFill>
                  <a:srgbClr val="FFFFFF"/>
                </a:solidFill>
              </a14:hiddenFill>
            </a:ext>
          </a:extLst>
        </p:spPr>
      </p:pic>
      <p:pic>
        <p:nvPicPr>
          <p:cNvPr id="5" name="Recorded Sound">
            <a:hlinkClick r:id="" action="ppaction://media"/>
            <a:extLst>
              <a:ext uri="{FF2B5EF4-FFF2-40B4-BE49-F238E27FC236}">
                <a16:creationId xmlns:a16="http://schemas.microsoft.com/office/drawing/2014/main" id="{F16978C3-4177-4AEE-947A-E46870DFC71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pic>
        <p:nvPicPr>
          <p:cNvPr id="6" name="Recorded Sound">
            <a:hlinkClick r:id="" action="ppaction://media"/>
            <a:extLst>
              <a:ext uri="{FF2B5EF4-FFF2-40B4-BE49-F238E27FC236}">
                <a16:creationId xmlns:a16="http://schemas.microsoft.com/office/drawing/2014/main" id="{F89476BF-013E-4AA6-965D-53C5AEAA0451}"/>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39015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66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10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473FD-C57B-4B37-8AE4-421D19EF0B20}"/>
              </a:ext>
            </a:extLst>
          </p:cNvPr>
          <p:cNvSpPr>
            <a:spLocks noGrp="1"/>
          </p:cNvSpPr>
          <p:nvPr>
            <p:ph type="ctrTitle"/>
          </p:nvPr>
        </p:nvSpPr>
        <p:spPr>
          <a:xfrm>
            <a:off x="987287" y="1289285"/>
            <a:ext cx="7772400" cy="1463040"/>
          </a:xfrm>
        </p:spPr>
        <p:txBody>
          <a:bodyPr>
            <a:normAutofit/>
          </a:bodyPr>
          <a:lstStyle/>
          <a:p>
            <a:r>
              <a:rPr lang="en-US" dirty="0"/>
              <a:t>Student expectations</a:t>
            </a:r>
          </a:p>
        </p:txBody>
      </p:sp>
      <p:sp>
        <p:nvSpPr>
          <p:cNvPr id="3" name="Subtitle 2">
            <a:extLst>
              <a:ext uri="{FF2B5EF4-FFF2-40B4-BE49-F238E27FC236}">
                <a16:creationId xmlns:a16="http://schemas.microsoft.com/office/drawing/2014/main" id="{B7EF723C-F2FD-4F58-BF23-167A8CFF0E89}"/>
              </a:ext>
            </a:extLst>
          </p:cNvPr>
          <p:cNvSpPr>
            <a:spLocks noGrp="1"/>
          </p:cNvSpPr>
          <p:nvPr>
            <p:ph type="subTitle" idx="1"/>
          </p:nvPr>
        </p:nvSpPr>
        <p:spPr>
          <a:xfrm>
            <a:off x="1311965" y="3193774"/>
            <a:ext cx="10499035" cy="3229403"/>
          </a:xfrm>
        </p:spPr>
        <p:txBody>
          <a:bodyPr>
            <a:normAutofit/>
          </a:bodyPr>
          <a:lstStyle/>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Students goal:</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to create a piece of work based on supporting evidence to an opinion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Students role: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Author of opinion essay</a:t>
            </a:r>
          </a:p>
          <a:p>
            <a:pPr marL="0" marR="0">
              <a:lnSpc>
                <a:spcPct val="107000"/>
              </a:lnSpc>
              <a:spcBef>
                <a:spcPts val="0"/>
              </a:spcBef>
              <a:spcAft>
                <a:spcPts val="8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Development of essay geared towards their peers as well as their teachers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Recorded Sound">
            <a:hlinkClick r:id="" action="ppaction://media"/>
            <a:extLst>
              <a:ext uri="{FF2B5EF4-FFF2-40B4-BE49-F238E27FC236}">
                <a16:creationId xmlns:a16="http://schemas.microsoft.com/office/drawing/2014/main" id="{D5A76D0C-F9D4-459C-97CA-E9C684834D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flipH="1">
            <a:off x="8548255" y="1429216"/>
            <a:ext cx="1323109" cy="1323109"/>
          </a:xfrm>
          <a:prstGeom prst="rect">
            <a:avLst/>
          </a:prstGeom>
        </p:spPr>
      </p:pic>
    </p:spTree>
    <p:extLst>
      <p:ext uri="{BB962C8B-B14F-4D97-AF65-F5344CB8AC3E}">
        <p14:creationId xmlns:p14="http://schemas.microsoft.com/office/powerpoint/2010/main" val="341955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1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3A48E-6855-4910-8237-96BE06FCA191}"/>
              </a:ext>
            </a:extLst>
          </p:cNvPr>
          <p:cNvSpPr>
            <a:spLocks noGrp="1"/>
          </p:cNvSpPr>
          <p:nvPr>
            <p:ph type="title"/>
          </p:nvPr>
        </p:nvSpPr>
        <p:spPr/>
        <p:txBody>
          <a:bodyPr>
            <a:normAutofit/>
          </a:bodyPr>
          <a:lstStyle/>
          <a:p>
            <a:r>
              <a:rPr lang="en-US" sz="3600" dirty="0"/>
              <a:t>				Steps of Lesson</a:t>
            </a:r>
          </a:p>
        </p:txBody>
      </p:sp>
      <p:sp>
        <p:nvSpPr>
          <p:cNvPr id="3" name="Content Placeholder 2">
            <a:extLst>
              <a:ext uri="{FF2B5EF4-FFF2-40B4-BE49-F238E27FC236}">
                <a16:creationId xmlns:a16="http://schemas.microsoft.com/office/drawing/2014/main" id="{ED0FA74D-8802-4C22-8990-07C5F53E679B}"/>
              </a:ext>
            </a:extLst>
          </p:cNvPr>
          <p:cNvSpPr>
            <a:spLocks noGrp="1"/>
          </p:cNvSpPr>
          <p:nvPr>
            <p:ph idx="1"/>
          </p:nvPr>
        </p:nvSpPr>
        <p:spPr/>
        <p:txBody>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students will read an article based off Should There be Assigned Seats in the cafeteria?</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	Next students will create an opinion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	Once opinion is created student’s will then proceed to pull out details from the article to support their opinion.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Next students should use an essay planner to plan out their essay and insert their data</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Student’s will then proceed to write their essay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Once the essay is created, student’s will be grouped together with other’s with students of opposite opinion, to go over their essay and discuss the pros and cons of their opinion.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Recorded Sound">
            <a:hlinkClick r:id="" action="ppaction://media"/>
            <a:extLst>
              <a:ext uri="{FF2B5EF4-FFF2-40B4-BE49-F238E27FC236}">
                <a16:creationId xmlns:a16="http://schemas.microsoft.com/office/drawing/2014/main" id="{164B6279-C6E6-498E-BB28-21AF45DDCB2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69813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7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B8BC3-4DE8-4B66-846B-CB9702A72B45}"/>
              </a:ext>
            </a:extLst>
          </p:cNvPr>
          <p:cNvSpPr>
            <a:spLocks noGrp="1"/>
          </p:cNvSpPr>
          <p:nvPr>
            <p:ph type="title"/>
          </p:nvPr>
        </p:nvSpPr>
        <p:spPr/>
        <p:txBody>
          <a:bodyPr/>
          <a:lstStyle/>
          <a:p>
            <a:r>
              <a:rPr lang="en-US" sz="1800" dirty="0"/>
              <a:t>			 			</a:t>
            </a:r>
            <a:r>
              <a:rPr lang="en-US" dirty="0"/>
              <a:t>Assessments:</a:t>
            </a:r>
            <a:br>
              <a:rPr lang="en-US" sz="1800" dirty="0"/>
            </a:br>
            <a:r>
              <a:rPr lang="en-US" sz="1800" dirty="0"/>
              <a:t>	</a:t>
            </a:r>
            <a:r>
              <a:rPr lang="en-US" sz="2000" dirty="0"/>
              <a:t> Assessments are used to create different types of a classroom instruction Bookhart,2014). </a:t>
            </a:r>
          </a:p>
        </p:txBody>
      </p:sp>
      <p:sp>
        <p:nvSpPr>
          <p:cNvPr id="3" name="Content Placeholder 2">
            <a:extLst>
              <a:ext uri="{FF2B5EF4-FFF2-40B4-BE49-F238E27FC236}">
                <a16:creationId xmlns:a16="http://schemas.microsoft.com/office/drawing/2014/main" id="{EE26A248-8891-4BDB-A392-8D55D1D3F122}"/>
              </a:ext>
            </a:extLst>
          </p:cNvPr>
          <p:cNvSpPr>
            <a:spLocks noGrp="1"/>
          </p:cNvSpPr>
          <p:nvPr>
            <p:ph idx="1"/>
          </p:nvPr>
        </p:nvSpPr>
        <p:spPr/>
        <p:txBody>
          <a:bodyPr/>
          <a:lstStyle/>
          <a:p>
            <a:r>
              <a:rPr lang="en-US" dirty="0"/>
              <a:t>*			Types of Assessments:</a:t>
            </a:r>
          </a:p>
          <a:p>
            <a:r>
              <a:rPr lang="en-US" dirty="0"/>
              <a:t>*tests</a:t>
            </a:r>
          </a:p>
          <a:p>
            <a:r>
              <a:rPr lang="en-US" dirty="0"/>
              <a:t>Performance based</a:t>
            </a:r>
          </a:p>
          <a:p>
            <a:r>
              <a:rPr lang="en-US" dirty="0"/>
              <a:t>Written</a:t>
            </a:r>
          </a:p>
          <a:p>
            <a:r>
              <a:rPr lang="en-US" dirty="0"/>
              <a:t>Oral</a:t>
            </a:r>
          </a:p>
          <a:p>
            <a:r>
              <a:rPr lang="en-US" dirty="0"/>
              <a:t>Short answer</a:t>
            </a:r>
          </a:p>
          <a:p>
            <a:r>
              <a:rPr lang="en-US" dirty="0"/>
              <a:t>Multiple choice</a:t>
            </a:r>
          </a:p>
          <a:p>
            <a:pPr lvl="8"/>
            <a:r>
              <a:rPr lang="en-US" dirty="0"/>
              <a:t>(Bookhart,2014). </a:t>
            </a:r>
          </a:p>
        </p:txBody>
      </p:sp>
      <p:pic>
        <p:nvPicPr>
          <p:cNvPr id="5" name="Recorded Sound">
            <a:hlinkClick r:id="" action="ppaction://media"/>
            <a:extLst>
              <a:ext uri="{FF2B5EF4-FFF2-40B4-BE49-F238E27FC236}">
                <a16:creationId xmlns:a16="http://schemas.microsoft.com/office/drawing/2014/main" id="{91E779DE-DED3-45E3-9B46-434C34C67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45870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6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69D33-4983-4D3B-9919-32DD716BDE92}"/>
              </a:ext>
            </a:extLst>
          </p:cNvPr>
          <p:cNvSpPr>
            <a:spLocks noGrp="1"/>
          </p:cNvSpPr>
          <p:nvPr>
            <p:ph type="title"/>
          </p:nvPr>
        </p:nvSpPr>
        <p:spPr>
          <a:xfrm>
            <a:off x="1149032" y="951212"/>
            <a:ext cx="3865134" cy="1735667"/>
          </a:xfrm>
        </p:spPr>
        <p:txBody>
          <a:bodyPr/>
          <a:lstStyle/>
          <a:p>
            <a:r>
              <a:rPr lang="en-US" dirty="0"/>
              <a:t>Assessment Chosen</a:t>
            </a:r>
          </a:p>
        </p:txBody>
      </p:sp>
      <p:sp>
        <p:nvSpPr>
          <p:cNvPr id="3" name="Picture Placeholder 2">
            <a:extLst>
              <a:ext uri="{FF2B5EF4-FFF2-40B4-BE49-F238E27FC236}">
                <a16:creationId xmlns:a16="http://schemas.microsoft.com/office/drawing/2014/main" id="{5AECFC4C-658F-40C1-916C-A36C3B3F3BCA}"/>
              </a:ext>
            </a:extLst>
          </p:cNvPr>
          <p:cNvSpPr>
            <a:spLocks noGrp="1"/>
          </p:cNvSpPr>
          <p:nvPr>
            <p:ph type="pic" idx="1"/>
          </p:nvPr>
        </p:nvSpPr>
        <p:spPr/>
      </p:sp>
      <p:sp>
        <p:nvSpPr>
          <p:cNvPr id="4" name="Text Placeholder 3">
            <a:extLst>
              <a:ext uri="{FF2B5EF4-FFF2-40B4-BE49-F238E27FC236}">
                <a16:creationId xmlns:a16="http://schemas.microsoft.com/office/drawing/2014/main" id="{CE897EA6-D285-4F34-BC27-C6175B22783E}"/>
              </a:ext>
            </a:extLst>
          </p:cNvPr>
          <p:cNvSpPr>
            <a:spLocks noGrp="1"/>
          </p:cNvSpPr>
          <p:nvPr>
            <p:ph type="body" sz="half" idx="2"/>
          </p:nvPr>
        </p:nvSpPr>
        <p:spPr>
          <a:xfrm>
            <a:off x="1154953" y="2686879"/>
            <a:ext cx="4583237" cy="3219909"/>
          </a:xfrm>
        </p:spPr>
        <p:txBody>
          <a:bodyPr>
            <a:normAutofit fontScale="77500" lnSpcReduction="20000"/>
          </a:bodyPr>
          <a:lstStyle/>
          <a:p>
            <a:r>
              <a:rPr lang="en-US" sz="2800" dirty="0"/>
              <a:t>Written Mode Assessment:</a:t>
            </a:r>
          </a:p>
          <a:p>
            <a:r>
              <a:rPr lang="en-US" sz="2800" dirty="0"/>
              <a:t>	* a student will demonstrate their knowledge on writing an opinion-based essays.</a:t>
            </a:r>
          </a:p>
          <a:p>
            <a:r>
              <a:rPr lang="en-US" sz="2800" dirty="0"/>
              <a:t>	* students will be encouraged to share their written work with their peers</a:t>
            </a:r>
          </a:p>
          <a:p>
            <a:r>
              <a:rPr lang="en-US" sz="2800" dirty="0"/>
              <a:t>		(Lewin,2011).</a:t>
            </a:r>
          </a:p>
          <a:p>
            <a:r>
              <a:rPr lang="en-US" dirty="0"/>
              <a:t>	</a:t>
            </a:r>
          </a:p>
          <a:p>
            <a:endParaRPr lang="en-US" dirty="0"/>
          </a:p>
        </p:txBody>
      </p:sp>
      <p:pic>
        <p:nvPicPr>
          <p:cNvPr id="5" name="Recorded Sound">
            <a:hlinkClick r:id="" action="ppaction://media"/>
            <a:extLst>
              <a:ext uri="{FF2B5EF4-FFF2-40B4-BE49-F238E27FC236}">
                <a16:creationId xmlns:a16="http://schemas.microsoft.com/office/drawing/2014/main" id="{29B6BEEB-69C2-4ADB-9F44-09A7B15561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43299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AF467-3242-4A91-91F0-BA86D5E63407}"/>
              </a:ext>
            </a:extLst>
          </p:cNvPr>
          <p:cNvSpPr>
            <a:spLocks noGrp="1"/>
          </p:cNvSpPr>
          <p:nvPr>
            <p:ph type="title"/>
          </p:nvPr>
        </p:nvSpPr>
        <p:spPr/>
        <p:txBody>
          <a:bodyPr/>
          <a:lstStyle/>
          <a:p>
            <a:r>
              <a:rPr lang="en-US" dirty="0"/>
              <a:t>Rubric Used(1</a:t>
            </a:r>
            <a:r>
              <a:rPr lang="en-US" baseline="30000" dirty="0"/>
              <a:t>st</a:t>
            </a:r>
            <a:r>
              <a:rPr lang="en-US" dirty="0"/>
              <a:t> Part).</a:t>
            </a:r>
          </a:p>
        </p:txBody>
      </p:sp>
      <p:graphicFrame>
        <p:nvGraphicFramePr>
          <p:cNvPr id="4" name="Content Placeholder 3">
            <a:extLst>
              <a:ext uri="{FF2B5EF4-FFF2-40B4-BE49-F238E27FC236}">
                <a16:creationId xmlns:a16="http://schemas.microsoft.com/office/drawing/2014/main" id="{71E43EBF-6BA5-4C86-ADA3-F4DF8087B8CE}"/>
              </a:ext>
            </a:extLst>
          </p:cNvPr>
          <p:cNvGraphicFramePr>
            <a:graphicFrameLocks noGrp="1"/>
          </p:cNvGraphicFramePr>
          <p:nvPr>
            <p:ph idx="1"/>
            <p:extLst>
              <p:ext uri="{D42A27DB-BD31-4B8C-83A1-F6EECF244321}">
                <p14:modId xmlns:p14="http://schemas.microsoft.com/office/powerpoint/2010/main" val="93080395"/>
              </p:ext>
            </p:extLst>
          </p:nvPr>
        </p:nvGraphicFramePr>
        <p:xfrm>
          <a:off x="-464234" y="1871002"/>
          <a:ext cx="12252960" cy="5556738"/>
        </p:xfrm>
        <a:graphic>
          <a:graphicData uri="http://schemas.openxmlformats.org/drawingml/2006/table">
            <a:tbl>
              <a:tblPr firstRow="1" firstCol="1" bandRow="1">
                <a:tableStyleId>{5C22544A-7EE6-4342-B048-85BDC9FD1C3A}</a:tableStyleId>
              </a:tblPr>
              <a:tblGrid>
                <a:gridCol w="1591915">
                  <a:extLst>
                    <a:ext uri="{9D8B030D-6E8A-4147-A177-3AD203B41FA5}">
                      <a16:colId xmlns:a16="http://schemas.microsoft.com/office/drawing/2014/main" val="2231966398"/>
                    </a:ext>
                  </a:extLst>
                </a:gridCol>
                <a:gridCol w="2485943">
                  <a:extLst>
                    <a:ext uri="{9D8B030D-6E8A-4147-A177-3AD203B41FA5}">
                      <a16:colId xmlns:a16="http://schemas.microsoft.com/office/drawing/2014/main" val="3591245529"/>
                    </a:ext>
                  </a:extLst>
                </a:gridCol>
                <a:gridCol w="2440329">
                  <a:extLst>
                    <a:ext uri="{9D8B030D-6E8A-4147-A177-3AD203B41FA5}">
                      <a16:colId xmlns:a16="http://schemas.microsoft.com/office/drawing/2014/main" val="1371076571"/>
                    </a:ext>
                  </a:extLst>
                </a:gridCol>
                <a:gridCol w="3279620">
                  <a:extLst>
                    <a:ext uri="{9D8B030D-6E8A-4147-A177-3AD203B41FA5}">
                      <a16:colId xmlns:a16="http://schemas.microsoft.com/office/drawing/2014/main" val="3069408905"/>
                    </a:ext>
                  </a:extLst>
                </a:gridCol>
                <a:gridCol w="2455153">
                  <a:extLst>
                    <a:ext uri="{9D8B030D-6E8A-4147-A177-3AD203B41FA5}">
                      <a16:colId xmlns:a16="http://schemas.microsoft.com/office/drawing/2014/main" val="2117979881"/>
                    </a:ext>
                  </a:extLst>
                </a:gridCol>
              </a:tblGrid>
              <a:tr h="1002658">
                <a:tc>
                  <a:txBody>
                    <a:bodyPr/>
                    <a:lstStyle/>
                    <a:p>
                      <a:pPr marL="0" marR="0" algn="ctr">
                        <a:lnSpc>
                          <a:spcPct val="107000"/>
                        </a:lnSpc>
                        <a:spcBef>
                          <a:spcPts val="0"/>
                        </a:spcBef>
                        <a:spcAft>
                          <a:spcPts val="800"/>
                        </a:spcAft>
                      </a:pPr>
                      <a:r>
                        <a:rPr lang="en-US" sz="1200">
                          <a:effectLst/>
                        </a:rPr>
                        <a:t>CATEGORY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a:effectLst/>
                        </a:rPr>
                        <a:t>4 - Above Standards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a:effectLst/>
                        </a:rPr>
                        <a:t>3 - Meets Standards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a:effectLst/>
                        </a:rPr>
                        <a:t>2 - Approaching Standards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a:effectLst/>
                        </a:rPr>
                        <a:t>1 - Below Standards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extLst>
                  <a:ext uri="{0D108BD9-81ED-4DB2-BD59-A6C34878D82A}">
                    <a16:rowId xmlns:a16="http://schemas.microsoft.com/office/drawing/2014/main" val="2928202556"/>
                  </a:ext>
                </a:extLst>
              </a:tr>
              <a:tr h="2277040">
                <a:tc>
                  <a:txBody>
                    <a:bodyPr/>
                    <a:lstStyle/>
                    <a:p>
                      <a:pPr marL="0" marR="0">
                        <a:lnSpc>
                          <a:spcPct val="107000"/>
                        </a:lnSpc>
                        <a:spcBef>
                          <a:spcPts val="0"/>
                        </a:spcBef>
                        <a:spcAft>
                          <a:spcPts val="800"/>
                        </a:spcAft>
                      </a:pPr>
                      <a:r>
                        <a:rPr lang="en-US" sz="1200">
                          <a:effectLst/>
                        </a:rPr>
                        <a:t>Focus or Thesis Statement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Shows pros and cons on the opinion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opinion is throughly stated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opinion not clearly noticed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no opinion evidence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2103110280"/>
                  </a:ext>
                </a:extLst>
              </a:tr>
              <a:tr h="2277040">
                <a:tc>
                  <a:txBody>
                    <a:bodyPr/>
                    <a:lstStyle/>
                    <a:p>
                      <a:pPr marL="0" marR="0">
                        <a:lnSpc>
                          <a:spcPct val="107000"/>
                        </a:lnSpc>
                        <a:spcBef>
                          <a:spcPts val="0"/>
                        </a:spcBef>
                        <a:spcAft>
                          <a:spcPts val="800"/>
                        </a:spcAft>
                      </a:pPr>
                      <a:r>
                        <a:rPr lang="en-US" sz="1200">
                          <a:effectLst/>
                        </a:rPr>
                        <a:t>supporting details evidence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Writer states multiple supporting details to support opinion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few supporting details evident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details explained however not for correct opinion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dirty="0">
                          <a:effectLst/>
                        </a:rPr>
                        <a:t>no supporting details used.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4172989770"/>
                  </a:ext>
                </a:extLst>
              </a:tr>
            </a:tbl>
          </a:graphicData>
        </a:graphic>
      </p:graphicFrame>
    </p:spTree>
    <p:extLst>
      <p:ext uri="{BB962C8B-B14F-4D97-AF65-F5344CB8AC3E}">
        <p14:creationId xmlns:p14="http://schemas.microsoft.com/office/powerpoint/2010/main" val="116634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E958E-EE31-49F4-A449-D2A1EFA7F4AD}"/>
              </a:ext>
            </a:extLst>
          </p:cNvPr>
          <p:cNvSpPr>
            <a:spLocks noGrp="1"/>
          </p:cNvSpPr>
          <p:nvPr>
            <p:ph type="title"/>
          </p:nvPr>
        </p:nvSpPr>
        <p:spPr>
          <a:xfrm>
            <a:off x="1148797" y="443134"/>
            <a:ext cx="8831816" cy="1372986"/>
          </a:xfrm>
        </p:spPr>
        <p:txBody>
          <a:bodyPr/>
          <a:lstStyle/>
          <a:p>
            <a:r>
              <a:rPr lang="en-US" dirty="0"/>
              <a:t>Rubric Part Two:</a:t>
            </a:r>
          </a:p>
        </p:txBody>
      </p:sp>
      <p:sp>
        <p:nvSpPr>
          <p:cNvPr id="3" name="Text Placeholder 2">
            <a:extLst>
              <a:ext uri="{FF2B5EF4-FFF2-40B4-BE49-F238E27FC236}">
                <a16:creationId xmlns:a16="http://schemas.microsoft.com/office/drawing/2014/main" id="{FF9FCEC3-CE80-42B0-8263-E6C5EB1CED78}"/>
              </a:ext>
            </a:extLst>
          </p:cNvPr>
          <p:cNvSpPr>
            <a:spLocks noGrp="1"/>
          </p:cNvSpPr>
          <p:nvPr>
            <p:ph type="body" sz="half" idx="2"/>
          </p:nvPr>
        </p:nvSpPr>
        <p:spPr/>
        <p:txBody>
          <a:bodyPr/>
          <a:lstStyle/>
          <a:p>
            <a:endParaRPr lang="en-US" dirty="0"/>
          </a:p>
        </p:txBody>
      </p:sp>
      <p:graphicFrame>
        <p:nvGraphicFramePr>
          <p:cNvPr id="4" name="Table 3">
            <a:extLst>
              <a:ext uri="{FF2B5EF4-FFF2-40B4-BE49-F238E27FC236}">
                <a16:creationId xmlns:a16="http://schemas.microsoft.com/office/drawing/2014/main" id="{DC715D3A-DF9D-4BB2-8AFC-2BF7C940E46A}"/>
              </a:ext>
            </a:extLst>
          </p:cNvPr>
          <p:cNvGraphicFramePr>
            <a:graphicFrameLocks noGrp="1"/>
          </p:cNvGraphicFramePr>
          <p:nvPr>
            <p:extLst>
              <p:ext uri="{D42A27DB-BD31-4B8C-83A1-F6EECF244321}">
                <p14:modId xmlns:p14="http://schemas.microsoft.com/office/powerpoint/2010/main" val="477536395"/>
              </p:ext>
            </p:extLst>
          </p:nvPr>
        </p:nvGraphicFramePr>
        <p:xfrm>
          <a:off x="1036257" y="1786011"/>
          <a:ext cx="9888248" cy="2320796"/>
        </p:xfrm>
        <a:graphic>
          <a:graphicData uri="http://schemas.openxmlformats.org/drawingml/2006/table">
            <a:tbl>
              <a:tblPr firstRow="1" firstCol="1" bandRow="1">
                <a:tableStyleId>{5C22544A-7EE6-4342-B048-85BDC9FD1C3A}</a:tableStyleId>
              </a:tblPr>
              <a:tblGrid>
                <a:gridCol w="1209815">
                  <a:extLst>
                    <a:ext uri="{9D8B030D-6E8A-4147-A177-3AD203B41FA5}">
                      <a16:colId xmlns:a16="http://schemas.microsoft.com/office/drawing/2014/main" val="2830659653"/>
                    </a:ext>
                  </a:extLst>
                </a:gridCol>
                <a:gridCol w="1889253">
                  <a:extLst>
                    <a:ext uri="{9D8B030D-6E8A-4147-A177-3AD203B41FA5}">
                      <a16:colId xmlns:a16="http://schemas.microsoft.com/office/drawing/2014/main" val="3683957601"/>
                    </a:ext>
                  </a:extLst>
                </a:gridCol>
                <a:gridCol w="1854589">
                  <a:extLst>
                    <a:ext uri="{9D8B030D-6E8A-4147-A177-3AD203B41FA5}">
                      <a16:colId xmlns:a16="http://schemas.microsoft.com/office/drawing/2014/main" val="2428477532"/>
                    </a:ext>
                  </a:extLst>
                </a:gridCol>
                <a:gridCol w="2492428">
                  <a:extLst>
                    <a:ext uri="{9D8B030D-6E8A-4147-A177-3AD203B41FA5}">
                      <a16:colId xmlns:a16="http://schemas.microsoft.com/office/drawing/2014/main" val="349073083"/>
                    </a:ext>
                  </a:extLst>
                </a:gridCol>
                <a:gridCol w="1865854">
                  <a:extLst>
                    <a:ext uri="{9D8B030D-6E8A-4147-A177-3AD203B41FA5}">
                      <a16:colId xmlns:a16="http://schemas.microsoft.com/office/drawing/2014/main" val="2898153051"/>
                    </a:ext>
                  </a:extLst>
                </a:gridCol>
                <a:gridCol w="576309">
                  <a:extLst>
                    <a:ext uri="{9D8B030D-6E8A-4147-A177-3AD203B41FA5}">
                      <a16:colId xmlns:a16="http://schemas.microsoft.com/office/drawing/2014/main" val="2294631151"/>
                    </a:ext>
                  </a:extLst>
                </a:gridCol>
              </a:tblGrid>
              <a:tr h="2320796">
                <a:tc>
                  <a:txBody>
                    <a:bodyPr/>
                    <a:lstStyle/>
                    <a:p>
                      <a:pPr marL="0" marR="0" algn="ctr">
                        <a:lnSpc>
                          <a:spcPct val="107000"/>
                        </a:lnSpc>
                        <a:spcBef>
                          <a:spcPts val="0"/>
                        </a:spcBef>
                        <a:spcAft>
                          <a:spcPts val="800"/>
                        </a:spcAft>
                      </a:pPr>
                      <a:r>
                        <a:rPr lang="en-US" sz="1200">
                          <a:effectLst/>
                        </a:rPr>
                        <a:t>CATEGORY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dirty="0">
                          <a:effectLst/>
                        </a:rPr>
                        <a:t>4 - Above Standards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dirty="0">
                          <a:effectLst/>
                        </a:rPr>
                        <a:t>3 - Meets Standards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a:effectLst/>
                        </a:rPr>
                        <a:t>2 - Approaching Standards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a:effectLst/>
                        </a:rPr>
                        <a:t>1 - Below Standards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tc>
                  <a:txBody>
                    <a:bodyPr/>
                    <a:lstStyle/>
                    <a:p>
                      <a:pPr marL="0" marR="0">
                        <a:lnSpc>
                          <a:spcPct val="107000"/>
                        </a:lnSpc>
                        <a:spcBef>
                          <a:spcPts val="0"/>
                        </a:spcBef>
                        <a:spcAft>
                          <a:spcPts val="800"/>
                        </a:spcAft>
                      </a:pPr>
                      <a:r>
                        <a:rPr lang="en-US" sz="1200" dirty="0">
                          <a:effectLst/>
                        </a:rPr>
                        <a:t>Score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b"/>
                </a:tc>
                <a:extLst>
                  <a:ext uri="{0D108BD9-81ED-4DB2-BD59-A6C34878D82A}">
                    <a16:rowId xmlns:a16="http://schemas.microsoft.com/office/drawing/2014/main" val="27292599"/>
                  </a:ext>
                </a:extLst>
              </a:tr>
            </a:tbl>
          </a:graphicData>
        </a:graphic>
      </p:graphicFrame>
      <p:graphicFrame>
        <p:nvGraphicFramePr>
          <p:cNvPr id="5" name="Table 4">
            <a:extLst>
              <a:ext uri="{FF2B5EF4-FFF2-40B4-BE49-F238E27FC236}">
                <a16:creationId xmlns:a16="http://schemas.microsoft.com/office/drawing/2014/main" id="{BE2F46B3-5190-40D9-838B-4092F92A3598}"/>
              </a:ext>
            </a:extLst>
          </p:cNvPr>
          <p:cNvGraphicFramePr>
            <a:graphicFrameLocks noGrp="1"/>
          </p:cNvGraphicFramePr>
          <p:nvPr>
            <p:extLst>
              <p:ext uri="{D42A27DB-BD31-4B8C-83A1-F6EECF244321}">
                <p14:modId xmlns:p14="http://schemas.microsoft.com/office/powerpoint/2010/main" val="1137515308"/>
              </p:ext>
            </p:extLst>
          </p:nvPr>
        </p:nvGraphicFramePr>
        <p:xfrm>
          <a:off x="801859" y="4331542"/>
          <a:ext cx="9374410" cy="2083324"/>
        </p:xfrm>
        <a:graphic>
          <a:graphicData uri="http://schemas.openxmlformats.org/drawingml/2006/table">
            <a:tbl>
              <a:tblPr firstRow="1" firstCol="1" bandRow="1">
                <a:tableStyleId>{5C22544A-7EE6-4342-B048-85BDC9FD1C3A}</a:tableStyleId>
              </a:tblPr>
              <a:tblGrid>
                <a:gridCol w="1155207">
                  <a:extLst>
                    <a:ext uri="{9D8B030D-6E8A-4147-A177-3AD203B41FA5}">
                      <a16:colId xmlns:a16="http://schemas.microsoft.com/office/drawing/2014/main" val="129806047"/>
                    </a:ext>
                  </a:extLst>
                </a:gridCol>
                <a:gridCol w="1916554">
                  <a:extLst>
                    <a:ext uri="{9D8B030D-6E8A-4147-A177-3AD203B41FA5}">
                      <a16:colId xmlns:a16="http://schemas.microsoft.com/office/drawing/2014/main" val="2631776735"/>
                    </a:ext>
                  </a:extLst>
                </a:gridCol>
                <a:gridCol w="1881387">
                  <a:extLst>
                    <a:ext uri="{9D8B030D-6E8A-4147-A177-3AD203B41FA5}">
                      <a16:colId xmlns:a16="http://schemas.microsoft.com/office/drawing/2014/main" val="246323799"/>
                    </a:ext>
                  </a:extLst>
                </a:gridCol>
                <a:gridCol w="2528445">
                  <a:extLst>
                    <a:ext uri="{9D8B030D-6E8A-4147-A177-3AD203B41FA5}">
                      <a16:colId xmlns:a16="http://schemas.microsoft.com/office/drawing/2014/main" val="3897062266"/>
                    </a:ext>
                  </a:extLst>
                </a:gridCol>
                <a:gridCol w="1892817">
                  <a:extLst>
                    <a:ext uri="{9D8B030D-6E8A-4147-A177-3AD203B41FA5}">
                      <a16:colId xmlns:a16="http://schemas.microsoft.com/office/drawing/2014/main" val="2238675773"/>
                    </a:ext>
                  </a:extLst>
                </a:gridCol>
              </a:tblGrid>
              <a:tr h="1041662">
                <a:tc>
                  <a:txBody>
                    <a:bodyPr/>
                    <a:lstStyle/>
                    <a:p>
                      <a:pPr marL="0" marR="0">
                        <a:lnSpc>
                          <a:spcPct val="107000"/>
                        </a:lnSpc>
                        <a:spcBef>
                          <a:spcPts val="0"/>
                        </a:spcBef>
                        <a:spcAft>
                          <a:spcPts val="800"/>
                        </a:spcAft>
                      </a:pPr>
                      <a:r>
                        <a:rPr lang="en-US" sz="1200">
                          <a:effectLst/>
                        </a:rPr>
                        <a:t>editing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writer does not produce errors in spelling and punctuation.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Only a few errors present in essay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Writer makes a few errors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dirty="0">
                          <a:effectLst/>
                        </a:rPr>
                        <a:t>Many errors present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1963340111"/>
                  </a:ext>
                </a:extLst>
              </a:tr>
              <a:tr h="1041662">
                <a:tc>
                  <a:txBody>
                    <a:bodyPr/>
                    <a:lstStyle/>
                    <a:p>
                      <a:pPr marL="0" marR="0">
                        <a:lnSpc>
                          <a:spcPct val="107000"/>
                        </a:lnSpc>
                        <a:spcBef>
                          <a:spcPts val="0"/>
                        </a:spcBef>
                        <a:spcAft>
                          <a:spcPts val="800"/>
                        </a:spcAft>
                      </a:pPr>
                      <a:r>
                        <a:rPr lang="en-US" sz="1200">
                          <a:effectLst/>
                        </a:rPr>
                        <a:t>peer review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well thought-out review of peers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peer review attempted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a:effectLst/>
                        </a:rPr>
                        <a:t>some review completed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800"/>
                        </a:spcAft>
                      </a:pPr>
                      <a:r>
                        <a:rPr lang="en-US" sz="1200" dirty="0">
                          <a:effectLst/>
                        </a:rPr>
                        <a:t>peer review not present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2715265169"/>
                  </a:ext>
                </a:extLst>
              </a:tr>
            </a:tbl>
          </a:graphicData>
        </a:graphic>
      </p:graphicFrame>
    </p:spTree>
    <p:extLst>
      <p:ext uri="{BB962C8B-B14F-4D97-AF65-F5344CB8AC3E}">
        <p14:creationId xmlns:p14="http://schemas.microsoft.com/office/powerpoint/2010/main" val="3218618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05CBA-ED5E-46F4-8FB4-58CFBA014807}"/>
              </a:ext>
            </a:extLst>
          </p:cNvPr>
          <p:cNvSpPr>
            <a:spLocks noGrp="1"/>
          </p:cNvSpPr>
          <p:nvPr>
            <p:ph type="title"/>
          </p:nvPr>
        </p:nvSpPr>
        <p:spPr/>
        <p:txBody>
          <a:bodyPr/>
          <a:lstStyle/>
          <a:p>
            <a:r>
              <a:rPr lang="en-US" dirty="0"/>
              <a:t>In Conclusion:</a:t>
            </a:r>
          </a:p>
        </p:txBody>
      </p:sp>
      <p:sp>
        <p:nvSpPr>
          <p:cNvPr id="3" name="Content Placeholder 2">
            <a:extLst>
              <a:ext uri="{FF2B5EF4-FFF2-40B4-BE49-F238E27FC236}">
                <a16:creationId xmlns:a16="http://schemas.microsoft.com/office/drawing/2014/main" id="{0A1EE658-D668-4E17-B031-70EACA5CBC1E}"/>
              </a:ext>
            </a:extLst>
          </p:cNvPr>
          <p:cNvSpPr>
            <a:spLocks noGrp="1"/>
          </p:cNvSpPr>
          <p:nvPr>
            <p:ph idx="1"/>
          </p:nvPr>
        </p:nvSpPr>
        <p:spPr/>
        <p:txBody>
          <a:bodyPr/>
          <a:lstStyle/>
          <a:p>
            <a:r>
              <a:rPr lang="en-US" dirty="0"/>
              <a:t>Students will read an opinion article</a:t>
            </a:r>
          </a:p>
          <a:p>
            <a:r>
              <a:rPr lang="en-US" dirty="0"/>
              <a:t>Construct their own opinion on the topic.</a:t>
            </a:r>
          </a:p>
          <a:p>
            <a:r>
              <a:rPr lang="en-US" dirty="0"/>
              <a:t>Locate multiple facts in the article to support their opinion.</a:t>
            </a:r>
          </a:p>
          <a:p>
            <a:r>
              <a:rPr lang="en-US" dirty="0"/>
              <a:t>Based off prior knowledge on essay writing, an essay will be crested.</a:t>
            </a:r>
          </a:p>
          <a:p>
            <a:r>
              <a:rPr lang="en-US" dirty="0"/>
              <a:t>Students will work with their peers to gain feedback on what can and should be changed based off of the rubric before presenting to their class and teachers.</a:t>
            </a:r>
          </a:p>
        </p:txBody>
      </p:sp>
      <p:pic>
        <p:nvPicPr>
          <p:cNvPr id="4" name="Recorded Sound">
            <a:hlinkClick r:id="" action="ppaction://media"/>
            <a:extLst>
              <a:ext uri="{FF2B5EF4-FFF2-40B4-BE49-F238E27FC236}">
                <a16:creationId xmlns:a16="http://schemas.microsoft.com/office/drawing/2014/main" id="{DA72ED4E-2E50-4746-A588-C7A91A5481D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37331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2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35BB5-317D-4225-970C-2A53D3385B1D}"/>
              </a:ext>
            </a:extLst>
          </p:cNvPr>
          <p:cNvSpPr>
            <a:spLocks noGrp="1"/>
          </p:cNvSpPr>
          <p:nvPr>
            <p:ph type="title"/>
          </p:nvPr>
        </p:nvSpPr>
        <p:spPr>
          <a:xfrm>
            <a:off x="1148798" y="1063417"/>
            <a:ext cx="8831816" cy="725626"/>
          </a:xfrm>
        </p:spPr>
        <p:txBody>
          <a:bodyPr/>
          <a:lstStyle/>
          <a:p>
            <a:r>
              <a:rPr lang="en-US" dirty="0">
                <a:highlight>
                  <a:srgbClr val="000080"/>
                </a:highlight>
              </a:rPr>
              <a:t>					Resources:</a:t>
            </a:r>
          </a:p>
        </p:txBody>
      </p:sp>
      <p:sp>
        <p:nvSpPr>
          <p:cNvPr id="3" name="Text Placeholder 2">
            <a:extLst>
              <a:ext uri="{FF2B5EF4-FFF2-40B4-BE49-F238E27FC236}">
                <a16:creationId xmlns:a16="http://schemas.microsoft.com/office/drawing/2014/main" id="{D084AD76-51EE-45C8-8210-932FB542E3F2}"/>
              </a:ext>
            </a:extLst>
          </p:cNvPr>
          <p:cNvSpPr>
            <a:spLocks noGrp="1"/>
          </p:cNvSpPr>
          <p:nvPr>
            <p:ph type="body" sz="half" idx="2"/>
          </p:nvPr>
        </p:nvSpPr>
        <p:spPr>
          <a:xfrm>
            <a:off x="940904" y="2557670"/>
            <a:ext cx="9039710" cy="3462130"/>
          </a:xfrm>
        </p:spPr>
        <p:txBody>
          <a:bodyPr>
            <a:normAutofit fontScale="92500" lnSpcReduction="20000"/>
          </a:bodyPr>
          <a:lstStyle/>
          <a:p>
            <a:pPr marL="0" marR="0">
              <a:lnSpc>
                <a:spcPct val="107000"/>
              </a:lnSpc>
              <a:spcBef>
                <a:spcPts val="0"/>
              </a:spcBef>
              <a:spcAft>
                <a:spcPts val="800"/>
              </a:spcAft>
            </a:pPr>
            <a:r>
              <a:rPr lang="en-US" sz="1800" dirty="0" err="1">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Bookhart</a:t>
            </a:r>
            <a:r>
              <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 Susan,2014. How To Design Questions And Tasks To Assess Student’s Thinking. Retrieved from </a:t>
            </a:r>
            <a:r>
              <a:rPr lang="en-US" sz="1800" u="sng"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http://eds.a.ebscohost.com.postu.idm.oclc.org/eds/ebookviewer/ebook?sid=ea3da507-556e-419a-9919-f0c13bd1b541%40sdc-v-sessmgr01&amp;ppid=Page-__-23&amp;vid=0&amp;format=EK</a:t>
            </a:r>
            <a:endPar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Lewin Lary,201. Great Performances: Creating Classroom-Based Assessment Tasks. Retrieved from </a:t>
            </a:r>
            <a:r>
              <a:rPr lang="en-US" sz="1800" u="sng"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http://web.b.ebscohost.com.postu.idm.oclc.org/ehost/ebookviewer/ebook?sid=e7bc8264-28ea-4d6a-900c-5eb5118e34ab%40sessionmgr101&amp;ppid=pp_96&amp;vid=0&amp;format=EB</a:t>
            </a:r>
            <a:endPar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 </a:t>
            </a:r>
          </a:p>
          <a:p>
            <a:pPr marL="457200" marR="0">
              <a:lnSpc>
                <a:spcPct val="107000"/>
              </a:lnSpc>
              <a:spcBef>
                <a:spcPts val="0"/>
              </a:spcBef>
              <a:spcAft>
                <a:spcPts val="0"/>
              </a:spcAft>
            </a:pPr>
            <a:r>
              <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Moss Connie,2012. Learning Targets: Helping Students   Aim For Understanding on Todays </a:t>
            </a:r>
            <a:r>
              <a:rPr lang="en-US" sz="1800" dirty="0" err="1">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LLesson</a:t>
            </a:r>
            <a:r>
              <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 </a:t>
            </a:r>
            <a:r>
              <a:rPr lang="en-US" sz="1800" dirty="0" err="1">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Retreved</a:t>
            </a:r>
            <a:r>
              <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 from </a:t>
            </a:r>
            <a:r>
              <a:rPr lang="en-US" sz="1800" u="sng"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http://web.b.ebscohost.com.postu.idm.oclc.org/ehost/ebookviewer/ebook?sid=5914f8ae-0230-494c-b6d4-89eff8582b93%40sessionmgr101&amp;ppid=pp_Cover&amp;vid=0&amp;format=EB</a:t>
            </a:r>
            <a:endParaRPr lang="en-US" sz="1800" dirty="0">
              <a:solidFill>
                <a:schemeClr val="bg2"/>
              </a:solidFill>
              <a:effectLst/>
              <a:highlight>
                <a:srgbClr val="000080"/>
              </a:highligh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800" dirty="0">
                <a:effectLst/>
                <a:highlight>
                  <a:srgbClr val="000080"/>
                </a:highligh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pic>
        <p:nvPicPr>
          <p:cNvPr id="4" name="Recorded Sound">
            <a:hlinkClick r:id="" action="ppaction://media"/>
            <a:extLst>
              <a:ext uri="{FF2B5EF4-FFF2-40B4-BE49-F238E27FC236}">
                <a16:creationId xmlns:a16="http://schemas.microsoft.com/office/drawing/2014/main" id="{A2C48306-7C92-40D6-99EC-D578AFED823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24750" y="1179443"/>
            <a:ext cx="609600" cy="609600"/>
          </a:xfrm>
          <a:prstGeom prst="rect">
            <a:avLst/>
          </a:prstGeom>
        </p:spPr>
      </p:pic>
    </p:spTree>
    <p:extLst>
      <p:ext uri="{BB962C8B-B14F-4D97-AF65-F5344CB8AC3E}">
        <p14:creationId xmlns:p14="http://schemas.microsoft.com/office/powerpoint/2010/main" val="389379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1419</TotalTime>
  <Words>779</Words>
  <Application>Microsoft Office PowerPoint</Application>
  <PresentationFormat>Widescreen</PresentationFormat>
  <Paragraphs>86</Paragraphs>
  <Slides>11</Slides>
  <Notes>0</Notes>
  <HiddenSlides>0</HiddenSlides>
  <MMClips>11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Times New Roman</vt:lpstr>
      <vt:lpstr>Wingdings 3</vt:lpstr>
      <vt:lpstr>Ion Boardroom</vt:lpstr>
      <vt:lpstr>Performance/Assessment/ development</vt:lpstr>
      <vt:lpstr>Intended Lesson Plan </vt:lpstr>
      <vt:lpstr>Prior Knowledge:</vt:lpstr>
      <vt:lpstr>Student expectations</vt:lpstr>
      <vt:lpstr>    Steps of Lesson</vt:lpstr>
      <vt:lpstr>       Assessments:   Assessments are used to create different types of a classroom instruction Bookhart,2014). </vt:lpstr>
      <vt:lpstr>Assessment Chosen</vt:lpstr>
      <vt:lpstr>Rubric Used(1st Part).</vt:lpstr>
      <vt:lpstr>Rubric Part Two:</vt:lpstr>
      <vt:lpstr>In Conclusion:</vt:lpstr>
      <vt:lpst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Performance/Assessment/ development</dc:title>
  <dc:creator>amanda conforti</dc:creator>
  <cp:lastModifiedBy>amanda conforti</cp:lastModifiedBy>
  <cp:revision>26</cp:revision>
  <dcterms:created xsi:type="dcterms:W3CDTF">2020-10-19T23:07:43Z</dcterms:created>
  <dcterms:modified xsi:type="dcterms:W3CDTF">2020-10-20T23:01:36Z</dcterms:modified>
</cp:coreProperties>
</file>